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5" r:id="rId5"/>
    <p:sldId id="266" r:id="rId6"/>
    <p:sldId id="267" r:id="rId7"/>
    <p:sldId id="268" r:id="rId8"/>
    <p:sldId id="263" r:id="rId9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F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65"/>
  </p:normalViewPr>
  <p:slideViewPr>
    <p:cSldViewPr snapToGrid="0" snapToObjects="1">
      <p:cViewPr>
        <p:scale>
          <a:sx n="100" d="100"/>
          <a:sy n="100" d="100"/>
        </p:scale>
        <p:origin x="954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D3B38E3-2CA0-9942-B60E-6655F7EC3C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399EF3-5512-4847-9F90-6077D0E7AC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703E6D-9925-C848-84A0-015D27AF17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ACCD1-692A-4747-904D-E679E4CC6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7DFE2-F809-FA49-AA8A-65F4C6A7C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2C560-3EB2-184C-BE31-22A7C5074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28120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959AC-C092-CC4B-820C-2A1A361A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C8B5A-EE76-4843-BE9D-35225DF8EB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0E511-B75B-4D43-B7E3-37C0C0D2A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C9488-EDC6-F644-BB9B-CED0443E0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50CB4-49E0-2641-B9C1-5A2974D84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53383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C33BBE-FDD2-7F4B-8541-335E979357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3ED86-0E04-9F47-9247-A118FD575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84E06-D1E9-8048-97DA-1DE329498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47C13-815A-1449-8BF0-02820409B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D389-613A-214C-B317-452ABD88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57968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2147D-04A9-4A43-BEB8-98C3A04AE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4355C-CA46-2E4F-AE62-49FC5B40D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9E2C7-0C90-9F40-956A-70162F7F1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7DE96-DAD5-FA44-B152-86C632A39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B9823-4F88-1543-945A-C2E5D92E3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09324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D355-C8C6-ED46-898A-2310A812E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E5CED-99E8-9148-A7DE-82165279F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0060F-AEAC-8D4C-AA6B-957915021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4D8D5-0A4B-6440-8250-E3CB6D1B8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C6A13-2E5D-E847-88CD-B762A37FB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1428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497F8-409D-3748-ADC8-E186F0E47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0376A-6CC2-3046-B3A0-E0BA2C2F5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93C82D-0689-CF4E-8FD9-02DAD197C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47FCC3-2886-A94D-BBE4-490E2DB4D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B328F-1B97-A144-97A9-63F86493F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B9A84-9978-0E45-AD90-F8BE2C1F0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51134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6AF6A-D761-E841-8E2B-A5327A3B7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FB553-BC5B-654F-98EE-770AFC849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FA940-98C2-2749-97DF-7833FC3DA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E52F8A-BFFB-3A43-8191-F5EA31256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B2C247-0E71-EB4F-A28C-B1ED888368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0F1504-9DB4-5040-8B7B-618077BB8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07E728-71B2-0541-84FA-46B13EFB4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1148C6-2AAD-CC43-A1BE-60C5E0D61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9881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FF8AE-8093-F340-B5FB-82E90690D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FF7EED-20A2-364B-BE03-42607F2A0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05CA0-2EAD-A94B-B1BF-187BC2160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9E901D-03A7-834A-A599-D5ABF4404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4754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0AECCF-E44F-6E4C-AEF2-AD46F94AE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4C5FF2-B913-5242-A85E-2B15C9BD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7F4AEE-43E1-F940-A515-0EFF5B6DC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61231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7050C-FE9A-F64E-9ACF-20CE62658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1601C-1769-9C4A-92D2-7EE20C616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A33D42-1612-D247-8BB5-4A75DB338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FF220-3D0A-5940-88ED-AF3B6DEC1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FFE0E7-3A41-E248-AFB6-42886DCB4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75AB6-404A-F146-AC25-6F0F1ACA6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40809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05F02-A13C-9244-873D-5D9C0A0EA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2E4D-AC7A-B94C-936B-4F8370A324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E1C47-D2AF-A043-B216-54003D7E4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4B18C-7B76-794B-9DBB-4455EEFCD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76D13-A719-DF46-8767-3B572323C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0C4511-2480-5C43-AB12-DF41FBAD3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6150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644EC2-9093-0C45-996C-F04662D11E4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1DAA9F-44B3-7146-A5F9-4D4B185BC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9850"/>
            <a:ext cx="10515600" cy="9543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uk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C96FB-3B28-2F47-9872-7F1EB9575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62582"/>
            <a:ext cx="10515600" cy="46143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uk-U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DACF9-04B2-8B47-A8FF-3ADF0736E2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4EBFB-A7BC-BE46-BD31-0E128FC9C86E}" type="datetimeFigureOut">
              <a:rPr lang="uk-UA" smtClean="0"/>
              <a:t>11.04.2024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F7015-AA59-CA4B-A9E2-ABCFCAC64E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2F4C3-AFE8-FA4C-8916-A143C70C0F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CA7CA-9861-AA42-AAB8-CFD5087A5BF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10404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1F7D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8183D-7D6D-EC45-929F-1DE8C89F6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9138" y="1529541"/>
            <a:ext cx="6013938" cy="2497516"/>
          </a:xfrm>
        </p:spPr>
        <p:txBody>
          <a:bodyPr>
            <a:noAutofit/>
          </a:bodyPr>
          <a:lstStyle/>
          <a:p>
            <a:pPr algn="l"/>
            <a:r>
              <a:rPr lang="ru-RU" sz="4000" dirty="0" smtClean="0">
                <a:latin typeface="Seravek" panose="020B0503040000020004" pitchFamily="34" charset="0"/>
              </a:rPr>
              <a:t>Региональные </a:t>
            </a:r>
            <a:r>
              <a:rPr lang="ru-RU" sz="4000" dirty="0">
                <a:latin typeface="Seravek" panose="020B0503040000020004" pitchFamily="34" charset="0"/>
              </a:rPr>
              <a:t>программа поддержки </a:t>
            </a:r>
            <a:r>
              <a:rPr lang="ru-RU" sz="4000" dirty="0" smtClean="0">
                <a:latin typeface="Seravek" panose="020B0503040000020004" pitchFamily="34" charset="0"/>
              </a:rPr>
              <a:t>предпринимательства в </a:t>
            </a:r>
            <a:r>
              <a:rPr lang="ru-RU" sz="4000" dirty="0" smtClean="0">
                <a:latin typeface="Seravek" panose="020B0503040000020004" pitchFamily="34" charset="0"/>
              </a:rPr>
              <a:t>республике Крыму</a:t>
            </a:r>
            <a:endParaRPr lang="ru-RU" sz="4000" dirty="0">
              <a:latin typeface="Seravek" panose="020B05030400000200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FB492-C2B6-9641-946E-0E6B80BD9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9138" y="4293700"/>
            <a:ext cx="6013938" cy="1655762"/>
          </a:xfrm>
        </p:spPr>
        <p:txBody>
          <a:bodyPr>
            <a:normAutofit/>
          </a:bodyPr>
          <a:lstStyle/>
          <a:p>
            <a:pPr algn="l"/>
            <a:r>
              <a:rPr lang="ru-RU" sz="2800" dirty="0"/>
              <a:t>МГТУ им. Н.Э. Баумана</a:t>
            </a:r>
          </a:p>
          <a:p>
            <a:pPr algn="l"/>
            <a:r>
              <a:rPr lang="ru-RU" sz="2800" dirty="0"/>
              <a:t>Журавлев </a:t>
            </a:r>
            <a:r>
              <a:rPr lang="ru-RU" sz="2800" dirty="0" smtClean="0"/>
              <a:t>Н.В</a:t>
            </a:r>
            <a:r>
              <a:rPr lang="ru-RU" sz="2800" dirty="0" smtClean="0"/>
              <a:t>., </a:t>
            </a:r>
            <a:r>
              <a:rPr lang="ru-RU" sz="2800" dirty="0" smtClean="0"/>
              <a:t>студент</a:t>
            </a:r>
            <a:br>
              <a:rPr lang="ru-RU" sz="2800" dirty="0" smtClean="0"/>
            </a:br>
            <a:r>
              <a:rPr lang="ru-RU" sz="2800" dirty="0" smtClean="0"/>
              <a:t>ИУ5-24М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24598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865" y="654859"/>
            <a:ext cx="10515600" cy="95438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Фонд </a:t>
            </a:r>
            <a:r>
              <a:rPr lang="ru-RU" dirty="0"/>
              <a:t>микрофинансирования предпринимательства Республики Крым</a:t>
            </a:r>
            <a:endParaRPr lang="en-UA" dirty="0"/>
          </a:p>
        </p:txBody>
      </p:sp>
      <p:pic>
        <p:nvPicPr>
          <p:cNvPr id="1028" name="Picture 4" descr="Фонд микрофинансирования предпринимательства Республики Крым - Опора Росси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65" y="2777066"/>
            <a:ext cx="2722086" cy="272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Прямоугольник 49"/>
          <p:cNvSpPr/>
          <p:nvPr/>
        </p:nvSpPr>
        <p:spPr>
          <a:xfrm>
            <a:off x="3970784" y="2271127"/>
            <a:ext cx="65569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</a:rPr>
              <a:t>Фонд предоставляет </a:t>
            </a:r>
            <a:r>
              <a:rPr lang="ru-RU" sz="1600" dirty="0" err="1">
                <a:solidFill>
                  <a:schemeClr val="bg1"/>
                </a:solidFill>
              </a:rPr>
              <a:t>микрозаймы</a:t>
            </a:r>
            <a:r>
              <a:rPr lang="ru-RU" sz="1600" dirty="0">
                <a:solidFill>
                  <a:schemeClr val="bg1"/>
                </a:solidFill>
              </a:rPr>
              <a:t> по 14 </a:t>
            </a:r>
            <a:r>
              <a:rPr lang="ru-RU" sz="1600" dirty="0" smtClean="0">
                <a:solidFill>
                  <a:schemeClr val="bg1"/>
                </a:solidFill>
              </a:rPr>
              <a:t>программам. Некоторые из них:</a:t>
            </a:r>
            <a:endParaRPr lang="ru-RU" sz="1600" dirty="0">
              <a:solidFill>
                <a:schemeClr val="bg1"/>
              </a:solidFill>
            </a:endParaRPr>
          </a:p>
        </p:txBody>
      </p:sp>
      <p:graphicFrame>
        <p:nvGraphicFramePr>
          <p:cNvPr id="53" name="Таблица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149304"/>
              </p:ext>
            </p:extLst>
          </p:nvPr>
        </p:nvGraphicFramePr>
        <p:xfrm>
          <a:off x="3970784" y="2782357"/>
          <a:ext cx="7351325" cy="262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812">
                  <a:extLst>
                    <a:ext uri="{9D8B030D-6E8A-4147-A177-3AD203B41FA5}">
                      <a16:colId xmlns:a16="http://schemas.microsoft.com/office/drawing/2014/main" val="3040063270"/>
                    </a:ext>
                  </a:extLst>
                </a:gridCol>
                <a:gridCol w="4876394">
                  <a:extLst>
                    <a:ext uri="{9D8B030D-6E8A-4147-A177-3AD203B41FA5}">
                      <a16:colId xmlns:a16="http://schemas.microsoft.com/office/drawing/2014/main" val="37536441"/>
                    </a:ext>
                  </a:extLst>
                </a:gridCol>
                <a:gridCol w="835119">
                  <a:extLst>
                    <a:ext uri="{9D8B030D-6E8A-4147-A177-3AD203B41FA5}">
                      <a16:colId xmlns:a16="http://schemas.microsoft.com/office/drawing/2014/main" val="31078162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Программа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Примечание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% ставка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0787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400" dirty="0" smtClean="0"/>
                        <a:t>Моногород приоритетный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 smtClean="0"/>
                        <a:t>СМСП зарегистрирован и осуществляет свою деятельность на территории моногорода при реализации приоритетных проектов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 smtClean="0"/>
                        <a:t>8,0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349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400" dirty="0" smtClean="0"/>
                        <a:t>Приоритет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 smtClean="0"/>
                        <a:t>СМСП осуществляет реализацию приоритетных проектов, указанных в п.1.2 'приоритетные проекты' Правил предоставления </a:t>
                      </a:r>
                      <a:r>
                        <a:rPr lang="ru-RU" sz="1400" dirty="0" err="1" smtClean="0"/>
                        <a:t>микрозаймов</a:t>
                      </a:r>
                      <a:r>
                        <a:rPr lang="ru-RU" sz="1400" dirty="0" smtClean="0"/>
                        <a:t> МКК '</a:t>
                      </a:r>
                      <a:r>
                        <a:rPr lang="ru-RU" sz="1400" dirty="0" err="1" smtClean="0"/>
                        <a:t>ФондМПРК</a:t>
                      </a:r>
                      <a:r>
                        <a:rPr lang="ru-RU" sz="1400" dirty="0" smtClean="0"/>
                        <a:t>'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 smtClean="0"/>
                        <a:t>14,4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408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400" dirty="0" smtClean="0"/>
                        <a:t>Социальный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 smtClean="0"/>
                        <a:t>СМСП осуществляет деятельность в сфере социального предпринимательства (до или свыше 500 тыс. руб.)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 smtClean="0"/>
                        <a:t>1,0; 8,0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9392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297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C9C45-5498-884F-B1E1-489210D4F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получить?</a:t>
            </a:r>
            <a:endParaRPr lang="en-UA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71" y="1179670"/>
            <a:ext cx="10665229" cy="3419492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688571" y="4624099"/>
            <a:ext cx="10665229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100" dirty="0" smtClean="0">
                <a:solidFill>
                  <a:schemeClr val="bg1"/>
                </a:solidFill>
              </a:rPr>
              <a:t>Получить </a:t>
            </a:r>
            <a:r>
              <a:rPr lang="ru-RU" sz="1100" dirty="0" err="1" smtClean="0">
                <a:solidFill>
                  <a:schemeClr val="bg1"/>
                </a:solidFill>
              </a:rPr>
              <a:t>займ</a:t>
            </a:r>
            <a:r>
              <a:rPr lang="ru-RU" sz="1100" dirty="0" smtClean="0">
                <a:solidFill>
                  <a:schemeClr val="bg1"/>
                </a:solidFill>
              </a:rPr>
              <a:t> может:	</a:t>
            </a:r>
            <a:br>
              <a:rPr lang="ru-RU" sz="1100" dirty="0" smtClean="0">
                <a:solidFill>
                  <a:schemeClr val="bg1"/>
                </a:solidFill>
              </a:rPr>
            </a:br>
            <a:r>
              <a:rPr lang="ru-RU" sz="1100" dirty="0" smtClean="0">
                <a:solidFill>
                  <a:schemeClr val="bg1"/>
                </a:solidFill>
              </a:rPr>
              <a:t>Физическое лицо, зарегистрированное </a:t>
            </a:r>
            <a:r>
              <a:rPr lang="ru-RU" sz="1100" dirty="0">
                <a:solidFill>
                  <a:schemeClr val="bg1"/>
                </a:solidFill>
              </a:rPr>
              <a:t>на территории Республики Крым и осуществляющее деятельность на территории Республики Крым и/или </a:t>
            </a:r>
            <a:r>
              <a:rPr lang="ru-RU" sz="1100" dirty="0" err="1">
                <a:solidFill>
                  <a:schemeClr val="bg1"/>
                </a:solidFill>
              </a:rPr>
              <a:t>г.Севастополя</a:t>
            </a:r>
            <a:r>
              <a:rPr lang="ru-RU" sz="1100" dirty="0">
                <a:solidFill>
                  <a:schemeClr val="bg1"/>
                </a:solidFill>
              </a:rPr>
              <a:t>, внесенное налоговым органом на территории Республики Крым в Единый государственный реестр индивидуальных предпринимателей и осуществляющее предпринимательскую деятельность без образования юридического лица, максимальный возраст которого составляет 68 лет (по состоянию на дату возврата </a:t>
            </a:r>
            <a:r>
              <a:rPr lang="ru-RU" sz="1100" dirty="0" err="1">
                <a:solidFill>
                  <a:schemeClr val="bg1"/>
                </a:solidFill>
              </a:rPr>
              <a:t>микрозайма</a:t>
            </a:r>
            <a:r>
              <a:rPr lang="ru-RU" sz="1100" dirty="0">
                <a:solidFill>
                  <a:schemeClr val="bg1"/>
                </a:solidFill>
              </a:rPr>
              <a:t>, определенную договором </a:t>
            </a:r>
            <a:r>
              <a:rPr lang="ru-RU" sz="1100" dirty="0" err="1" smtClean="0">
                <a:solidFill>
                  <a:schemeClr val="bg1"/>
                </a:solidFill>
              </a:rPr>
              <a:t>микрозайма</a:t>
            </a:r>
            <a:r>
              <a:rPr lang="ru-RU" sz="1100" dirty="0" smtClean="0">
                <a:solidFill>
                  <a:schemeClr val="bg1"/>
                </a:solidFill>
              </a:rPr>
              <a:t>).</a:t>
            </a:r>
            <a:br>
              <a:rPr lang="ru-RU" sz="1100" dirty="0" smtClean="0">
                <a:solidFill>
                  <a:schemeClr val="bg1"/>
                </a:solidFill>
              </a:rPr>
            </a:br>
            <a:endParaRPr lang="ru-RU" sz="1100" dirty="0" smtClean="0">
              <a:solidFill>
                <a:schemeClr val="bg1"/>
              </a:solidFill>
            </a:endParaRPr>
          </a:p>
          <a:p>
            <a:r>
              <a:rPr lang="ru-RU" sz="1100" dirty="0" smtClean="0">
                <a:solidFill>
                  <a:schemeClr val="bg1"/>
                </a:solidFill>
              </a:rPr>
              <a:t>Юридическое </a:t>
            </a:r>
            <a:r>
              <a:rPr lang="ru-RU" sz="1100" dirty="0">
                <a:solidFill>
                  <a:schemeClr val="bg1"/>
                </a:solidFill>
              </a:rPr>
              <a:t>лицо, внесенное налоговым органом в единый государственный реестр юридических лиц на территории Республики Крым и осуществляющее деятельность на территории Республики Крым и/или </a:t>
            </a:r>
            <a:r>
              <a:rPr lang="ru-RU" sz="1100" dirty="0" err="1">
                <a:solidFill>
                  <a:schemeClr val="bg1"/>
                </a:solidFill>
              </a:rPr>
              <a:t>г.Севастополя</a:t>
            </a:r>
            <a:r>
              <a:rPr lang="ru-RU" sz="1100" dirty="0">
                <a:solidFill>
                  <a:schemeClr val="bg1"/>
                </a:solidFill>
              </a:rPr>
              <a:t>, являющееся субъектом малого и среднего предпринимательства или организацией инфраструктуры поддержки малого и среднего предпринимательства, соответствующее требованиям, установленными настоящими </a:t>
            </a:r>
            <a:r>
              <a:rPr lang="ru-RU" sz="1100" dirty="0" smtClean="0">
                <a:solidFill>
                  <a:schemeClr val="bg1"/>
                </a:solidFill>
              </a:rPr>
              <a:t>Правилами. </a:t>
            </a:r>
          </a:p>
          <a:p>
            <a:endParaRPr lang="ru-RU" sz="1100" dirty="0" smtClean="0">
              <a:solidFill>
                <a:schemeClr val="bg1"/>
              </a:solidFill>
            </a:endParaRPr>
          </a:p>
          <a:p>
            <a:r>
              <a:rPr lang="ru-RU" sz="1100" dirty="0" err="1" smtClean="0">
                <a:solidFill>
                  <a:schemeClr val="bg1"/>
                </a:solidFill>
              </a:rPr>
              <a:t>Самозанятый</a:t>
            </a:r>
            <a:r>
              <a:rPr lang="ru-RU" sz="1100" dirty="0">
                <a:solidFill>
                  <a:schemeClr val="bg1"/>
                </a:solidFill>
              </a:rPr>
              <a:t>, осуществляющий свою деятельность на территории Республики Крым и/или г. Севастополя, минимальный возраст которого составляет 18 лет, максимальный возраст - 68 лет (по состоянию на дату возврата </a:t>
            </a:r>
            <a:r>
              <a:rPr lang="ru-RU" sz="1100" dirty="0" err="1">
                <a:solidFill>
                  <a:schemeClr val="bg1"/>
                </a:solidFill>
              </a:rPr>
              <a:t>микрозайма</a:t>
            </a:r>
            <a:r>
              <a:rPr lang="ru-RU" sz="1100" dirty="0">
                <a:solidFill>
                  <a:schemeClr val="bg1"/>
                </a:solidFill>
              </a:rPr>
              <a:t>, определенную договором </a:t>
            </a:r>
            <a:r>
              <a:rPr lang="ru-RU" sz="1100" dirty="0" err="1">
                <a:solidFill>
                  <a:schemeClr val="bg1"/>
                </a:solidFill>
              </a:rPr>
              <a:t>микрозайма</a:t>
            </a:r>
            <a:r>
              <a:rPr lang="ru-RU" sz="1100" dirty="0">
                <a:solidFill>
                  <a:schemeClr val="bg1"/>
                </a:solidFill>
              </a:rPr>
              <a:t>), заключившие договор </a:t>
            </a:r>
            <a:r>
              <a:rPr lang="ru-RU" sz="1100" dirty="0" err="1">
                <a:solidFill>
                  <a:schemeClr val="bg1"/>
                </a:solidFill>
              </a:rPr>
              <a:t>микрозайма</a:t>
            </a:r>
            <a:r>
              <a:rPr lang="ru-RU" sz="1100" dirty="0">
                <a:solidFill>
                  <a:schemeClr val="bg1"/>
                </a:solidFill>
              </a:rPr>
              <a:t> с Фондом. </a:t>
            </a:r>
          </a:p>
        </p:txBody>
      </p:sp>
    </p:spTree>
    <p:extLst>
      <p:ext uri="{BB962C8B-B14F-4D97-AF65-F5344CB8AC3E}">
        <p14:creationId xmlns:p14="http://schemas.microsoft.com/office/powerpoint/2010/main" val="279733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Крымский гарантийный фонд</a:t>
            </a:r>
            <a:endParaRPr lang="en-UA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8840"/>
            <a:ext cx="2913577" cy="3221092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325" y="1808840"/>
            <a:ext cx="7962900" cy="1634377"/>
          </a:xfrm>
          <a:prstGeom prst="rect">
            <a:avLst/>
          </a:prstGeom>
        </p:spPr>
      </p:pic>
      <p:pic>
        <p:nvPicPr>
          <p:cNvPr id="47" name="Рисунок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325" y="3371449"/>
            <a:ext cx="7962900" cy="163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7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C9C45-5498-884F-B1E1-489210D4F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получить?</a:t>
            </a:r>
            <a:endParaRPr lang="en-UA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862172" y="1616373"/>
            <a:ext cx="35908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Шаги для </a:t>
            </a:r>
            <a:r>
              <a:rPr lang="ru-RU" dirty="0" smtClean="0">
                <a:solidFill>
                  <a:schemeClr val="bg1"/>
                </a:solidFill>
              </a:rPr>
              <a:t>предоставления лизинга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3" name="Прямоугольник 52"/>
          <p:cNvSpPr/>
          <p:nvPr/>
        </p:nvSpPr>
        <p:spPr>
          <a:xfrm>
            <a:off x="7012074" y="1613049"/>
            <a:ext cx="501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Шаги для предоставления поручительства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5" name="Прямоугольник 54"/>
          <p:cNvSpPr/>
          <p:nvPr/>
        </p:nvSpPr>
        <p:spPr>
          <a:xfrm>
            <a:off x="2986838" y="3983593"/>
            <a:ext cx="13415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Требования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6" name="Прямоугольник 55"/>
          <p:cNvSpPr/>
          <p:nvPr/>
        </p:nvSpPr>
        <p:spPr>
          <a:xfrm>
            <a:off x="8616951" y="3995261"/>
            <a:ext cx="13415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Требования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916074" y="205430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200" dirty="0">
                <a:solidFill>
                  <a:schemeClr val="bg1"/>
                </a:solidFill>
              </a:rPr>
              <a:t>1. Лизингополучатель определяет потребность в технике (оборудовании) и продавца, у которого необходимо его приобрести. </a:t>
            </a:r>
          </a:p>
          <a:p>
            <a:r>
              <a:rPr lang="ru-RU" sz="1200" dirty="0">
                <a:solidFill>
                  <a:schemeClr val="bg1"/>
                </a:solidFill>
              </a:rPr>
              <a:t>2. Лизингополучатель направляет в Фонд заявку и пакет документов</a:t>
            </a:r>
            <a:r>
              <a:rPr lang="ru-RU" sz="1200" dirty="0" smtClean="0">
                <a:solidFill>
                  <a:schemeClr val="bg1"/>
                </a:solidFill>
              </a:rPr>
              <a:t>.</a:t>
            </a:r>
            <a:endParaRPr lang="ru-RU" sz="1200" dirty="0">
              <a:solidFill>
                <a:schemeClr val="bg1"/>
              </a:solidFill>
            </a:endParaRPr>
          </a:p>
          <a:p>
            <a:r>
              <a:rPr lang="ru-RU" sz="1200" dirty="0">
                <a:solidFill>
                  <a:schemeClr val="bg1"/>
                </a:solidFill>
              </a:rPr>
              <a:t>3. Рассмотрение заявки</a:t>
            </a:r>
            <a:r>
              <a:rPr lang="ru-RU" sz="1200" dirty="0" smtClean="0">
                <a:solidFill>
                  <a:schemeClr val="bg1"/>
                </a:solidFill>
              </a:rPr>
              <a:t>.</a:t>
            </a:r>
            <a:endParaRPr lang="ru-RU" sz="1200" dirty="0">
              <a:solidFill>
                <a:schemeClr val="bg1"/>
              </a:solidFill>
            </a:endParaRPr>
          </a:p>
          <a:p>
            <a:r>
              <a:rPr lang="ru-RU" sz="1200" dirty="0">
                <a:solidFill>
                  <a:schemeClr val="bg1"/>
                </a:solidFill>
              </a:rPr>
              <a:t>4. В случае одобрения заявки - заключение договора финансового лизинга</a:t>
            </a:r>
            <a:r>
              <a:rPr lang="ru-RU" sz="1200" dirty="0" smtClean="0">
                <a:solidFill>
                  <a:schemeClr val="bg1"/>
                </a:solidFill>
              </a:rPr>
              <a:t>.</a:t>
            </a:r>
            <a:endParaRPr lang="ru-RU" sz="1200" dirty="0">
              <a:solidFill>
                <a:schemeClr val="bg1"/>
              </a:solidFill>
            </a:endParaRPr>
          </a:p>
          <a:p>
            <a:r>
              <a:rPr lang="ru-RU" sz="1200" dirty="0">
                <a:solidFill>
                  <a:schemeClr val="bg1"/>
                </a:solidFill>
              </a:rPr>
              <a:t>5. Внесение Лизингополучателем авансового платежа</a:t>
            </a:r>
            <a:r>
              <a:rPr lang="ru-RU" sz="1200" dirty="0" smtClean="0">
                <a:solidFill>
                  <a:schemeClr val="bg1"/>
                </a:solidFill>
              </a:rPr>
              <a:t>.</a:t>
            </a:r>
            <a:endParaRPr lang="ru-RU" sz="1200" dirty="0">
              <a:solidFill>
                <a:schemeClr val="bg1"/>
              </a:solidFill>
            </a:endParaRPr>
          </a:p>
          <a:p>
            <a:r>
              <a:rPr lang="ru-RU" sz="1200" dirty="0">
                <a:solidFill>
                  <a:schemeClr val="bg1"/>
                </a:solidFill>
              </a:rPr>
              <a:t>6. Приобретение Предмета лизинга и его передача Лизингополучателю</a:t>
            </a:r>
            <a:r>
              <a:rPr lang="ru-RU" sz="1200" dirty="0" smtClean="0">
                <a:solidFill>
                  <a:schemeClr val="bg1"/>
                </a:solidFill>
              </a:rPr>
              <a:t>.</a:t>
            </a:r>
            <a:endParaRPr lang="ru-RU" sz="1200" dirty="0">
              <a:solidFill>
                <a:schemeClr val="bg1"/>
              </a:solidFill>
            </a:endParaRPr>
          </a:p>
          <a:p>
            <a:r>
              <a:rPr lang="ru-RU" sz="1200" dirty="0">
                <a:solidFill>
                  <a:schemeClr val="bg1"/>
                </a:solidFill>
              </a:rPr>
              <a:t>7. При внесении всех платежей, определенных договором, – передача имущества в собственность Лизингополучателя.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916074" y="4352925"/>
            <a:ext cx="548305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 smtClean="0">
                <a:solidFill>
                  <a:schemeClr val="bg1"/>
                </a:solidFill>
              </a:rPr>
              <a:t>1. Первоначальный </a:t>
            </a:r>
            <a:r>
              <a:rPr lang="ru-RU" sz="1200" dirty="0">
                <a:solidFill>
                  <a:schemeClr val="bg1"/>
                </a:solidFill>
              </a:rPr>
              <a:t>взнос по договору лизинга не может быть менее 10 % и не более 49 % от первоначальной стоимости Предмета </a:t>
            </a:r>
            <a:r>
              <a:rPr lang="ru-RU" sz="1200" dirty="0" smtClean="0">
                <a:solidFill>
                  <a:schemeClr val="bg1"/>
                </a:solidFill>
              </a:rPr>
              <a:t>лизинга. Срок </a:t>
            </a:r>
            <a:r>
              <a:rPr lang="ru-RU" sz="1200" dirty="0">
                <a:solidFill>
                  <a:schemeClr val="bg1"/>
                </a:solidFill>
              </a:rPr>
              <a:t>действия договора лизинга не должен быть менее 12 месяцев и превышать 60 месяца</a:t>
            </a:r>
            <a:r>
              <a:rPr lang="ru-RU" sz="1200" dirty="0" smtClean="0">
                <a:solidFill>
                  <a:schemeClr val="bg1"/>
                </a:solidFill>
              </a:rPr>
              <a:t>.</a:t>
            </a:r>
            <a:endParaRPr lang="ru-RU" sz="1200" dirty="0">
              <a:solidFill>
                <a:schemeClr val="bg1"/>
              </a:solidFill>
            </a:endParaRPr>
          </a:p>
          <a:p>
            <a:r>
              <a:rPr lang="ru-RU" sz="1200" dirty="0" smtClean="0">
                <a:solidFill>
                  <a:schemeClr val="bg1"/>
                </a:solidFill>
              </a:rPr>
              <a:t>2. За </a:t>
            </a:r>
            <a:r>
              <a:rPr lang="ru-RU" sz="1200" dirty="0">
                <a:solidFill>
                  <a:schemeClr val="bg1"/>
                </a:solidFill>
              </a:rPr>
              <a:t>пользование Предметом лизинга Лизингополучатель (</a:t>
            </a:r>
            <a:r>
              <a:rPr lang="ru-RU" sz="1200" dirty="0" err="1">
                <a:solidFill>
                  <a:schemeClr val="bg1"/>
                </a:solidFill>
              </a:rPr>
              <a:t>сельхозтоваропроизводитель</a:t>
            </a:r>
            <a:r>
              <a:rPr lang="ru-RU" sz="1200" dirty="0">
                <a:solidFill>
                  <a:schemeClr val="bg1"/>
                </a:solidFill>
              </a:rPr>
              <a:t> Республики Крым) уплачивает Лизингодателю плату, которая рассчитывается исходя из ставки ежегодного удорожания 6 % годовых от стоимости Предмета лизинга, уменьшенной на сумму первоначального взноса.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7012075" y="4301278"/>
            <a:ext cx="455127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 smtClean="0">
                <a:solidFill>
                  <a:schemeClr val="bg1"/>
                </a:solidFill>
              </a:rPr>
              <a:t>1. Зарегистрированным </a:t>
            </a:r>
            <a:r>
              <a:rPr lang="ru-RU" sz="1200" dirty="0">
                <a:solidFill>
                  <a:schemeClr val="bg1"/>
                </a:solidFill>
              </a:rPr>
              <a:t>в соответствии с законодательством Российской Федерации и осуществляющим свою деятельность (состоящие на налоговом учете) на территории Республики Крым</a:t>
            </a:r>
          </a:p>
          <a:p>
            <a:r>
              <a:rPr lang="ru-RU" sz="1200" dirty="0" smtClean="0">
                <a:solidFill>
                  <a:schemeClr val="bg1"/>
                </a:solidFill>
              </a:rPr>
              <a:t>2. По </a:t>
            </a:r>
            <a:r>
              <a:rPr lang="ru-RU" sz="1200" dirty="0">
                <a:solidFill>
                  <a:schemeClr val="bg1"/>
                </a:solidFill>
              </a:rPr>
              <a:t>кредитным договорам и иным договорам, заключенным в соответствии с российским законодательством, на срок не менее 6 (шести) месяцев, и в сумме, не менее 150 000,00 (сто пятьдесят тысяч) рублей</a:t>
            </a:r>
          </a:p>
          <a:p>
            <a:r>
              <a:rPr lang="ru-RU" sz="1200" dirty="0" smtClean="0">
                <a:solidFill>
                  <a:schemeClr val="bg1"/>
                </a:solidFill>
              </a:rPr>
              <a:t>3. Не </a:t>
            </a:r>
            <a:r>
              <a:rPr lang="ru-RU" sz="1200" dirty="0">
                <a:solidFill>
                  <a:schemeClr val="bg1"/>
                </a:solidFill>
              </a:rPr>
              <a:t>имеющим за </a:t>
            </a:r>
            <a:r>
              <a:rPr lang="ru-RU" sz="1200" dirty="0" smtClean="0">
                <a:solidFill>
                  <a:schemeClr val="bg1"/>
                </a:solidFill>
              </a:rPr>
              <a:t>6 </a:t>
            </a:r>
            <a:r>
              <a:rPr lang="ru-RU" sz="1200" dirty="0">
                <a:solidFill>
                  <a:schemeClr val="bg1"/>
                </a:solidFill>
              </a:rPr>
              <a:t>месяцев, предшествующих дате обращения за получением поручительства Фонда, нарушений условий по ранее заключенным кредитным договорам (иным договорам)</a:t>
            </a:r>
          </a:p>
          <a:p>
            <a:r>
              <a:rPr lang="ru-RU" sz="1200" dirty="0" smtClean="0">
                <a:solidFill>
                  <a:schemeClr val="bg1"/>
                </a:solidFill>
              </a:rPr>
              <a:t>Остальные требования представлена на сайте: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https</a:t>
            </a:r>
            <a:r>
              <a:rPr lang="en-US" sz="1200" dirty="0">
                <a:solidFill>
                  <a:schemeClr val="bg1"/>
                </a:solidFill>
              </a:rPr>
              <a:t>://</a:t>
            </a:r>
            <a:r>
              <a:rPr lang="en-US" sz="1200" dirty="0" smtClean="0">
                <a:solidFill>
                  <a:schemeClr val="bg1"/>
                </a:solidFill>
              </a:rPr>
              <a:t>business.rk.gov.ru/funds/kgfpprk</a:t>
            </a:r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7012074" y="2142414"/>
            <a:ext cx="45512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ru-RU" sz="1200" dirty="0" smtClean="0">
                <a:solidFill>
                  <a:schemeClr val="bg1"/>
                </a:solidFill>
              </a:rPr>
              <a:t>Предприниматель выбирает финансового партнёра фонда</a:t>
            </a:r>
          </a:p>
          <a:p>
            <a:pPr marL="228600" indent="-228600">
              <a:buAutoNum type="arabicPeriod"/>
            </a:pPr>
            <a:r>
              <a:rPr lang="ru-RU" sz="1200" dirty="0" smtClean="0">
                <a:solidFill>
                  <a:schemeClr val="bg1"/>
                </a:solidFill>
              </a:rPr>
              <a:t>Обработка документов, подача заявки</a:t>
            </a:r>
          </a:p>
          <a:p>
            <a:pPr marL="228600" indent="-228600">
              <a:buAutoNum type="arabicPeriod"/>
            </a:pPr>
            <a:r>
              <a:rPr lang="ru-RU" sz="1200" dirty="0" smtClean="0">
                <a:solidFill>
                  <a:schemeClr val="bg1"/>
                </a:solidFill>
              </a:rPr>
              <a:t>Рассмотрение заявки, заключение договора</a:t>
            </a:r>
            <a:endParaRPr lang="ru-RU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487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Региональная лизинговая компания</a:t>
            </a:r>
            <a:endParaRPr lang="en-UA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25" y="2647200"/>
            <a:ext cx="4789200" cy="1563600"/>
          </a:xfrm>
          <a:prstGeom prst="rect">
            <a:avLst/>
          </a:prstGeom>
        </p:spPr>
      </p:pic>
      <p:sp>
        <p:nvSpPr>
          <p:cNvPr id="44" name="Прямоугольник 43"/>
          <p:cNvSpPr/>
          <p:nvPr/>
        </p:nvSpPr>
        <p:spPr>
          <a:xfrm>
            <a:off x="5452125" y="1734657"/>
            <a:ext cx="590167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400" dirty="0" smtClean="0">
                <a:solidFill>
                  <a:schemeClr val="bg1"/>
                </a:solidFill>
              </a:rPr>
              <a:t>Кампания предоставляет программы, которые имеют следующие особенности:</a:t>
            </a:r>
          </a:p>
          <a:p>
            <a:pPr marL="342900" indent="-342900" algn="just">
              <a:buAutoNum type="arabicPeriod"/>
            </a:pPr>
            <a:r>
              <a:rPr lang="ru-RU" sz="1400" dirty="0" smtClean="0">
                <a:solidFill>
                  <a:schemeClr val="bg1"/>
                </a:solidFill>
              </a:rPr>
              <a:t>Процентные </a:t>
            </a:r>
            <a:r>
              <a:rPr lang="ru-RU" sz="1400" dirty="0">
                <a:solidFill>
                  <a:schemeClr val="bg1"/>
                </a:solidFill>
              </a:rPr>
              <a:t>ставки на предоставление лизинга от АО “РЛК РК” являются фиксированными и </a:t>
            </a:r>
            <a:r>
              <a:rPr lang="ru-RU" sz="1400" dirty="0" smtClean="0">
                <a:solidFill>
                  <a:schemeClr val="bg1"/>
                </a:solidFill>
              </a:rPr>
              <a:t>конечными – </a:t>
            </a:r>
            <a:r>
              <a:rPr lang="ru-RU" sz="1400" dirty="0">
                <a:solidFill>
                  <a:schemeClr val="bg1"/>
                </a:solidFill>
              </a:rPr>
              <a:t>6 % для предметов лизинга российского производства и 8 % для предметов лизинга иностранного производства</a:t>
            </a:r>
            <a:r>
              <a:rPr lang="ru-RU" sz="1400" dirty="0" smtClean="0">
                <a:solidFill>
                  <a:schemeClr val="bg1"/>
                </a:solidFill>
              </a:rPr>
              <a:t>.</a:t>
            </a:r>
          </a:p>
          <a:p>
            <a:pPr marL="342900" indent="-342900" algn="just">
              <a:buAutoNum type="arabicPeriod"/>
            </a:pPr>
            <a:endParaRPr lang="ru-RU" sz="1400" dirty="0">
              <a:solidFill>
                <a:schemeClr val="bg1"/>
              </a:solidFill>
            </a:endParaRPr>
          </a:p>
          <a:p>
            <a:pPr algn="just"/>
            <a:r>
              <a:rPr lang="ru-RU" sz="1400" dirty="0" smtClean="0">
                <a:solidFill>
                  <a:schemeClr val="bg1"/>
                </a:solidFill>
              </a:rPr>
              <a:t>2. Программы </a:t>
            </a:r>
            <a:r>
              <a:rPr lang="ru-RU" sz="1400" dirty="0">
                <a:solidFill>
                  <a:schemeClr val="bg1"/>
                </a:solidFill>
              </a:rPr>
              <a:t>лизинга предполагают два варианта рассмотрения </a:t>
            </a:r>
            <a:r>
              <a:rPr lang="ru-RU" sz="1400" dirty="0" smtClean="0">
                <a:solidFill>
                  <a:schemeClr val="bg1"/>
                </a:solidFill>
              </a:rPr>
              <a:t>заявок:</a:t>
            </a:r>
            <a:endParaRPr lang="ru-RU" sz="1400" dirty="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</a:rPr>
              <a:t>“Экспресс” отличается сокращенным перечнем запрашиваемых документов и упрощённой процедурой анализа финансово-хозяйственной деятельности. Сумма финансирования на приобретение одного предмета лизинга составляет не более 3 000 000,0 рублей включительно, при этом совокупный лимит задолженности на одного лизингополучателя не должен превышать 9 000 000,0 рублей. Срок лизинга – до 36 месяцев</a:t>
            </a:r>
            <a:r>
              <a:rPr lang="ru-RU" sz="1400" dirty="0" smtClean="0">
                <a:solidFill>
                  <a:schemeClr val="bg1"/>
                </a:solidFill>
              </a:rPr>
              <a:t>.</a:t>
            </a:r>
            <a:endParaRPr lang="ru-RU" sz="1400" dirty="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</a:rPr>
              <a:t>“Стандарт” предполагает сбор полного пакета документов согласно “Правил и Условий лизинговой деятельности</a:t>
            </a:r>
            <a:r>
              <a:rPr lang="ru-RU" sz="1400" dirty="0" smtClean="0">
                <a:solidFill>
                  <a:schemeClr val="bg1"/>
                </a:solidFill>
              </a:rPr>
              <a:t>”. При </a:t>
            </a:r>
            <a:r>
              <a:rPr lang="ru-RU" sz="1400" dirty="0">
                <a:solidFill>
                  <a:schemeClr val="bg1"/>
                </a:solidFill>
              </a:rPr>
              <a:t>этом дает более широкие возможности по срокам финансирования и максимальным суммам договора.</a:t>
            </a:r>
          </a:p>
          <a:p>
            <a:pPr algn="just"/>
            <a:endParaRPr lang="ru-R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89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C9C45-5498-884F-B1E1-489210D4F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получить?</a:t>
            </a:r>
            <a:endParaRPr lang="en-UA" dirty="0"/>
          </a:p>
        </p:txBody>
      </p:sp>
      <p:pic>
        <p:nvPicPr>
          <p:cNvPr id="3074" name="Picture 2" descr="https://business.rk.gov.ru/medias/funds/Lizing/123-stranicza-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59"/>
          <a:stretch/>
        </p:blipFill>
        <p:spPr bwMode="auto">
          <a:xfrm>
            <a:off x="6400800" y="2220267"/>
            <a:ext cx="4769444" cy="267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6400800" y="160258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ru-RU" dirty="0" smtClean="0">
                <a:solidFill>
                  <a:schemeClr val="bg1"/>
                </a:solidFill>
              </a:rPr>
              <a:t>Шаги необходимые для получения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4" name="Прямоугольник 53"/>
          <p:cNvSpPr/>
          <p:nvPr/>
        </p:nvSpPr>
        <p:spPr>
          <a:xfrm>
            <a:off x="1028700" y="160866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ru-RU" dirty="0" smtClean="0">
                <a:solidFill>
                  <a:schemeClr val="bg1"/>
                </a:solidFill>
              </a:rPr>
              <a:t>Требования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1" y="2220267"/>
            <a:ext cx="4769444" cy="268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1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8183D-7D6D-EC45-929F-1DE8C89F6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9138" y="1814025"/>
            <a:ext cx="6013938" cy="2387600"/>
          </a:xfrm>
        </p:spPr>
        <p:txBody>
          <a:bodyPr>
            <a:normAutofit/>
          </a:bodyPr>
          <a:lstStyle/>
          <a:p>
            <a:pPr algn="l"/>
            <a:r>
              <a:rPr lang="ru-RU" sz="6600" dirty="0" smtClean="0">
                <a:latin typeface="Seravek" panose="020B0503040000020004" pitchFamily="34" charset="0"/>
              </a:rPr>
              <a:t>Спасибо за Внимание!</a:t>
            </a:r>
            <a:endParaRPr lang="uk-UA" sz="6600" dirty="0">
              <a:latin typeface="Seravek" panose="020B050304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87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C1780"/>
      </a:accent1>
      <a:accent2>
        <a:srgbClr val="FD9F25"/>
      </a:accent2>
      <a:accent3>
        <a:srgbClr val="511BFF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692</Words>
  <Application>Microsoft Office PowerPoint</Application>
  <PresentationFormat>Широкоэкранный</PresentationFormat>
  <Paragraphs>56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Seravek</vt:lpstr>
      <vt:lpstr>Office Theme</vt:lpstr>
      <vt:lpstr>Региональные программа поддержки предпринимательства в республике Крыму</vt:lpstr>
      <vt:lpstr>Фонд микрофинансирования предпринимательства Республики Крым</vt:lpstr>
      <vt:lpstr>Как получить?</vt:lpstr>
      <vt:lpstr>Крымский гарантийный фонд</vt:lpstr>
      <vt:lpstr>Как получить?</vt:lpstr>
      <vt:lpstr>Региональная лизинговая компания</vt:lpstr>
      <vt:lpstr>Как получить?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A1i5k</cp:lastModifiedBy>
  <cp:revision>43</cp:revision>
  <dcterms:created xsi:type="dcterms:W3CDTF">2024-02-13T07:48:10Z</dcterms:created>
  <dcterms:modified xsi:type="dcterms:W3CDTF">2024-04-11T10:18:15Z</dcterms:modified>
</cp:coreProperties>
</file>

<file path=docProps/thumbnail.jpeg>
</file>